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330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80" r:id="rId28"/>
    <p:sldId id="278" r:id="rId29"/>
    <p:sldId id="279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31D"/>
    <a:srgbClr val="1D242C"/>
    <a:srgbClr val="D0D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/>
    <p:restoredTop sz="94678"/>
  </p:normalViewPr>
  <p:slideViewPr>
    <p:cSldViewPr snapToGrid="0" snapToObjects="1">
      <p:cViewPr>
        <p:scale>
          <a:sx n="116" d="100"/>
          <a:sy n="116" d="100"/>
        </p:scale>
        <p:origin x="219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tableStyles" Target="tableStyle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BE8928-B5C5-3846-B0BA-8BC39C09E3AE}" type="datetimeFigureOut">
              <a:rPr lang="en-BE" smtClean="0"/>
              <a:t>25/08/2022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F4D4A3-381E-834C-9D97-EE0C8BF77470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71133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Doorlopen DI.Essentials.Coupled en nadien testen schrijven met interfaces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F4D4A3-381E-834C-9D97-EE0C8BF77470}" type="slidenum">
              <a:rPr lang="en-BE" smtClean="0"/>
              <a:t>19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77757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6F8899FA-9232-504E-AE85-341175AFB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1061" y="5056636"/>
            <a:ext cx="4310827" cy="98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met Opsomming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A73D4229-D556-E944-ADDF-7EEDF5744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Slide met Opsomming / Agend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28C7C60-6128-B844-BCF9-B3C843F2F6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91968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428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377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tgangs Dia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  <a:endParaRPr lang="nl-BE" sz="1800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  <a:endParaRPr lang="nl-BE" sz="18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  <a:endParaRPr lang="nl-BE" sz="1800" dirty="0"/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1805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tgangs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26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020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Voorstelling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4CACAA6-DFC5-8F45-9C90-B7CD28A92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42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edige 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0206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edige 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624ED78-AEF9-EF4F-BBFB-E91269496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2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CBBDB-29C7-1748-B094-75D95C45EA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29413"/>
            <a:ext cx="10515600" cy="819451"/>
          </a:xfrm>
          <a:prstGeom prst="rect">
            <a:avLst/>
          </a:prstGeom>
        </p:spPr>
        <p:txBody>
          <a:bodyPr anchor="b"/>
          <a:lstStyle>
            <a:lvl1pPr marL="0" marR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marL="0" marR="0" lvl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values, try to keep it short. </a:t>
            </a:r>
            <a:r>
              <a:rPr lang="en-US" spc="100" dirty="0">
                <a:solidFill>
                  <a:srgbClr val="1D242C"/>
                </a:solidFill>
              </a:rPr>
              <a:t>Around the length of this text.</a:t>
            </a:r>
            <a:br>
              <a:rPr lang="en-US" spc="100" dirty="0">
                <a:solidFill>
                  <a:srgbClr val="1D242C"/>
                </a:solidFill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Just an example.”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rgbClr val="1D242C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62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55934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975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pic>
        <p:nvPicPr>
          <p:cNvPr id="11" name="Afbeelding 10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41BBD40-8357-0F43-9270-3EC05464A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>
                <a:latin typeface="Objektiv Mk1 Thin" panose="020B0302020204020203" pitchFamily="34" charset="77"/>
                <a:cs typeface="Objektiv Mk1 Thin" panose="020B0302020204020203" pitchFamily="34" charset="77"/>
              </a:rPr>
              <a:t>Klik hier om tekst toe te voegen</a:t>
            </a: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46780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E0B479F-5854-8E4E-9E68-243F9C4DD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121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Slide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90619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stic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200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23D9256A-A6AA-654B-9AD5-F5835A522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04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70D469D-09F7-294F-AFD3-15D575C56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06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2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2">
            <a:extLst>
              <a:ext uri="{FF2B5EF4-FFF2-40B4-BE49-F238E27FC236}">
                <a16:creationId xmlns:a16="http://schemas.microsoft.com/office/drawing/2014/main" id="{81185B49-11BF-2E42-8C73-0D41DAB77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0466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308A4C3-0B87-2444-AE34-AE5F911DAA43}"/>
              </a:ext>
            </a:extLst>
          </p:cNvPr>
          <p:cNvSpPr/>
          <p:nvPr userDrawn="1"/>
        </p:nvSpPr>
        <p:spPr>
          <a:xfrm>
            <a:off x="0" y="10466"/>
            <a:ext cx="12192000" cy="6858000"/>
          </a:xfrm>
          <a:prstGeom prst="rect">
            <a:avLst/>
          </a:prstGeom>
          <a:solidFill>
            <a:srgbClr val="1D24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86782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2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BRIGHT IT SOLUTIONS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347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bg>
      <p:bgPr>
        <a:solidFill>
          <a:srgbClr val="D0D2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1D242C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9626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3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778C0B3-E9A0-D34D-A0D0-8D8DCC9667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838197" y="2535814"/>
            <a:ext cx="10515600" cy="9233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values, try to keep it short. </a:t>
            </a:r>
            <a: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  <a:t>Around the length of this text.</a:t>
            </a:r>
            <a:b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Just an example.”</a:t>
            </a:r>
            <a:endParaRPr lang="nl-BE" b="0" i="0" spc="100" dirty="0">
              <a:solidFill>
                <a:schemeClr val="bg1"/>
              </a:solidFill>
              <a:latin typeface="Objektiv Mk1 Light" panose="020B0402020204020203" pitchFamily="34" charset="0"/>
              <a:cs typeface="Objektiv Mk1 Light" panose="020B040202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185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fie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981480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C997246-1A34-5345-9BA3-C7CBC31A45DB}"/>
              </a:ext>
            </a:extLst>
          </p:cNvPr>
          <p:cNvSpPr txBox="1"/>
          <p:nvPr userDrawn="1"/>
        </p:nvSpPr>
        <p:spPr>
          <a:xfrm>
            <a:off x="541868" y="6024204"/>
            <a:ext cx="163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Entrepotkaai 10A,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2000 Antwerpen 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5958CE5-89CC-BB43-A415-871E533713E9}"/>
              </a:ext>
            </a:extLst>
          </p:cNvPr>
          <p:cNvSpPr txBox="1"/>
          <p:nvPr userDrawn="1"/>
        </p:nvSpPr>
        <p:spPr>
          <a:xfrm>
            <a:off x="2309196" y="6024203"/>
            <a:ext cx="18646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Leonardo Da Vincilaan 9,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1930 Zaventem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B87E6F-2AFA-0B42-AA3A-DAB3C360CAFA}"/>
              </a:ext>
            </a:extLst>
          </p:cNvPr>
          <p:cNvSpPr txBox="1"/>
          <p:nvPr userDrawn="1"/>
        </p:nvSpPr>
        <p:spPr>
          <a:xfrm>
            <a:off x="7226588" y="5978036"/>
            <a:ext cx="144637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T +32 3 23499.58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info@axxes.com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BD0011D-CEFE-524E-87C5-5891866E6C06}"/>
              </a:ext>
            </a:extLst>
          </p:cNvPr>
          <p:cNvSpPr/>
          <p:nvPr userDrawn="1"/>
        </p:nvSpPr>
        <p:spPr>
          <a:xfrm>
            <a:off x="9120285" y="5987351"/>
            <a:ext cx="124843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www.axxes.com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B40EBEC6-282C-7144-9D97-266ED636233D}"/>
              </a:ext>
            </a:extLst>
          </p:cNvPr>
          <p:cNvCxnSpPr>
            <a:cxnSpLocks/>
          </p:cNvCxnSpPr>
          <p:nvPr userDrawn="1"/>
        </p:nvCxnSpPr>
        <p:spPr>
          <a:xfrm>
            <a:off x="9231010" y="6321783"/>
            <a:ext cx="135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itel 1">
            <a:extLst>
              <a:ext uri="{FF2B5EF4-FFF2-40B4-BE49-F238E27FC236}">
                <a16:creationId xmlns:a16="http://schemas.microsoft.com/office/drawing/2014/main" id="{F02EA550-8D6E-CC4E-832F-49D3025402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E6A063D-0D17-7A48-9E58-89B95729F655}"/>
              </a:ext>
            </a:extLst>
          </p:cNvPr>
          <p:cNvSpPr txBox="1"/>
          <p:nvPr userDrawn="1"/>
        </p:nvSpPr>
        <p:spPr>
          <a:xfrm>
            <a:off x="4597515" y="6024203"/>
            <a:ext cx="21817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Ottergemsesteenweg Zuid 808</a:t>
            </a:r>
          </a:p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bus 300 , 9000 Gent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EC8A938-1CAB-664D-BC65-74B983254C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862" y="5930840"/>
            <a:ext cx="777270" cy="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1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Klan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Kl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  <p:pic>
        <p:nvPicPr>
          <p:cNvPr id="6" name="Afbeelding 5" descr="Afbeelding met computer, computer, object, zitten&#10;&#10;Automatisch gegenereerde beschrijving">
            <a:extLst>
              <a:ext uri="{FF2B5EF4-FFF2-40B4-BE49-F238E27FC236}">
                <a16:creationId xmlns:a16="http://schemas.microsoft.com/office/drawing/2014/main" id="{AC718237-AB1B-3846-98DB-7E2201BC03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32888" y="3144151"/>
            <a:ext cx="2404872" cy="5786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006BB27-F27E-5740-BA7D-9369037405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20802" y="2692400"/>
            <a:ext cx="1130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ling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41716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39966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6" name="Afbeelding 5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1D97679B-E960-C045-9850-5C3120BC9A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7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0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stelling Spreker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81482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79732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4114EEB-54F4-2C4D-85C4-40A537410B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2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BAD53BAB-282C-1745-8185-38FF4BC28666}"/>
              </a:ext>
            </a:extLst>
          </p:cNvPr>
          <p:cNvSpPr/>
          <p:nvPr userDrawn="1"/>
        </p:nvSpPr>
        <p:spPr>
          <a:xfrm>
            <a:off x="6024032" y="3589768"/>
            <a:ext cx="143939" cy="28800"/>
          </a:xfrm>
          <a:prstGeom prst="rect">
            <a:avLst/>
          </a:prstGeom>
          <a:solidFill>
            <a:srgbClr val="1D2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35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2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2" r:id="rId3"/>
    <p:sldLayoutId id="2147483660" r:id="rId4"/>
    <p:sldLayoutId id="2147483673" r:id="rId5"/>
    <p:sldLayoutId id="2147483657" r:id="rId6"/>
    <p:sldLayoutId id="2147483674" r:id="rId7"/>
    <p:sldLayoutId id="2147483662" r:id="rId8"/>
    <p:sldLayoutId id="2147483675" r:id="rId9"/>
    <p:sldLayoutId id="2147483663" r:id="rId10"/>
    <p:sldLayoutId id="2147483676" r:id="rId11"/>
    <p:sldLayoutId id="2147483664" r:id="rId12"/>
    <p:sldLayoutId id="2147483677" r:id="rId13"/>
    <p:sldLayoutId id="2147483654" r:id="rId14"/>
    <p:sldLayoutId id="2147483678" r:id="rId15"/>
    <p:sldLayoutId id="2147483665" r:id="rId16"/>
    <p:sldLayoutId id="2147483679" r:id="rId17"/>
    <p:sldLayoutId id="2147483685" r:id="rId18"/>
    <p:sldLayoutId id="2147483686" r:id="rId19"/>
    <p:sldLayoutId id="2147483666" r:id="rId20"/>
    <p:sldLayoutId id="2147483680" r:id="rId21"/>
    <p:sldLayoutId id="2147483652" r:id="rId22"/>
    <p:sldLayoutId id="2147483681" r:id="rId23"/>
    <p:sldLayoutId id="2147483667" r:id="rId24"/>
    <p:sldLayoutId id="2147483682" r:id="rId25"/>
    <p:sldLayoutId id="2147483668" r:id="rId26"/>
    <p:sldLayoutId id="2147483683" r:id="rId27"/>
    <p:sldLayoutId id="2147483669" r:id="rId28"/>
    <p:sldLayoutId id="2147483670" r:id="rId29"/>
    <p:sldLayoutId id="2147483684" r:id="rId30"/>
    <p:sldLayoutId id="2147483671" r:id="rId3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693E7-A636-9544-A1F7-8EC444405F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776151"/>
            <a:ext cx="9144000" cy="73381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Dependency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Injection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F2E264-B4D0-9B42-81FA-FABFABC3EF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nl-BE" dirty="0" err="1">
                <a:solidFill>
                  <a:schemeClr val="bg1"/>
                </a:solidFill>
              </a:rPr>
              <a:t>Traineeship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0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1030" name="Picture 6" descr="What Is New In .NET 6.0">
            <a:extLst>
              <a:ext uri="{FF2B5EF4-FFF2-40B4-BE49-F238E27FC236}">
                <a16:creationId xmlns:a16="http://schemas.microsoft.com/office/drawing/2014/main" id="{DA4B9598-9538-6E01-B16F-6AD9EE321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15" y="1130726"/>
            <a:ext cx="8700448" cy="488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577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50553-DDB8-4CCF-BACF-1BD924E0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ASP .NET Core</a:t>
            </a:r>
            <a:endParaRPr lang="en-US" dirty="0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EF6954DE-EF9A-491C-B828-EA4BAC11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1615536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DC3E7-70D9-4078-94FF-089DB32C1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8635"/>
            <a:ext cx="10515600" cy="600729"/>
          </a:xfrm>
        </p:spPr>
        <p:txBody>
          <a:bodyPr/>
          <a:lstStyle/>
          <a:p>
            <a:r>
              <a:rPr lang="en-GB" dirty="0"/>
              <a:t>Inversion of control isn’t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66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coupling is bad?	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What does it mean?</a:t>
            </a:r>
          </a:p>
          <a:p>
            <a:r>
              <a:rPr lang="en-GB" dirty="0"/>
              <a:t>	Class / components depending on other classes and components</a:t>
            </a:r>
          </a:p>
          <a:p>
            <a:r>
              <a:rPr lang="en-GB" dirty="0"/>
              <a:t>Limits functionality to a single known implementation</a:t>
            </a:r>
          </a:p>
          <a:p>
            <a:r>
              <a:rPr lang="en-GB" dirty="0"/>
              <a:t>	</a:t>
            </a:r>
            <a:r>
              <a:rPr lang="en-GB" dirty="0">
                <a:sym typeface="Wingdings" panose="05000000000000000000" pitchFamily="2" charset="2"/>
              </a:rPr>
              <a:t> You can’t swap the implementation without breaking the code</a:t>
            </a:r>
          </a:p>
          <a:p>
            <a:r>
              <a:rPr lang="en-GB" dirty="0">
                <a:sym typeface="Wingdings" panose="05000000000000000000" pitchFamily="2" charset="2"/>
              </a:rPr>
              <a:t>Code is not testable</a:t>
            </a:r>
          </a:p>
          <a:p>
            <a:r>
              <a:rPr lang="en-GB" dirty="0">
                <a:sym typeface="Wingdings" panose="05000000000000000000" pitchFamily="2" charset="2"/>
              </a:rPr>
              <a:t>	During a unit test you want to test a piece of the component not the whole flow -&gt; Integration</a:t>
            </a:r>
          </a:p>
          <a:p>
            <a:r>
              <a:rPr lang="en-GB" dirty="0">
                <a:sym typeface="Wingdings" panose="05000000000000000000" pitchFamily="2" charset="2"/>
              </a:rPr>
              <a:t>Agile practices are hard to accomplish</a:t>
            </a:r>
          </a:p>
          <a:p>
            <a:r>
              <a:rPr lang="en-GB" dirty="0">
                <a:sym typeface="Wingdings" panose="05000000000000000000" pitchFamily="2" charset="2"/>
              </a:rPr>
              <a:t>Working with multiple team members on the same feature is hard</a:t>
            </a:r>
          </a:p>
          <a:p>
            <a:r>
              <a:rPr lang="en-GB" dirty="0">
                <a:sym typeface="Wingdings" panose="05000000000000000000" pitchFamily="2" charset="2"/>
              </a:rPr>
              <a:t>It’s bad for your reputation as a developer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978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Write against abstractions instead of concrete implementations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Stop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newing</a:t>
            </a: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 up classes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Note: not talking about models or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dto’s</a:t>
            </a:r>
            <a:endParaRPr lang="en-US" sz="16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New is glue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95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A public contract where the consumer talks to the interface and does not know the actual implementation​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7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Remember this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365A2191-E525-43EA-8F57-F46DF70A1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550" y="1629369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1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56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9DCFAA-821C-4DFA-BD7C-D8DDF53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93" y="1495499"/>
            <a:ext cx="4759414" cy="48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6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2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97908-E427-4046-BC12-4EB2F39AC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C7C852-C6CF-4C9C-B0DE-9EC7FAC4034A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Lode Kennes</a:t>
            </a:r>
          </a:p>
          <a:p>
            <a:r>
              <a:rPr lang="en-GB" dirty="0"/>
              <a:t>4 years @ Axxes</a:t>
            </a:r>
          </a:p>
          <a:p>
            <a:r>
              <a:rPr lang="en-GB" dirty="0"/>
              <a:t>.NET Developer</a:t>
            </a:r>
          </a:p>
          <a:p>
            <a:r>
              <a:rPr lang="en-GB" dirty="0"/>
              <a:t>Projects at SWF, OTN Systems, </a:t>
            </a:r>
            <a:r>
              <a:rPr lang="en-GB" dirty="0" err="1"/>
              <a:t>Syneton</a:t>
            </a:r>
            <a:endParaRPr lang="en-GB" dirty="0"/>
          </a:p>
          <a:p>
            <a:r>
              <a:rPr lang="en-GB" dirty="0"/>
              <a:t>Integration layer between Axxes apps</a:t>
            </a:r>
          </a:p>
          <a:p>
            <a:r>
              <a:rPr lang="en-GB" dirty="0"/>
              <a:t>Axxes App</a:t>
            </a:r>
          </a:p>
          <a:p>
            <a:r>
              <a:rPr lang="en-GB" dirty="0"/>
              <a:t>Self employed (secondary activity)</a:t>
            </a:r>
          </a:p>
          <a:p>
            <a:r>
              <a:rPr lang="en-GB" dirty="0"/>
              <a:t>Ask me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87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creation (IOC)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Factory pattern​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Service locator​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4" name="Picture 2" descr="Afbeeldingsresultaat voor inversion of control">
            <a:extLst>
              <a:ext uri="{FF2B5EF4-FFF2-40B4-BE49-F238E27FC236}">
                <a16:creationId xmlns:a16="http://schemas.microsoft.com/office/drawing/2014/main" id="{69124D50-9964-45F5-83A2-16ADB8F89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869546"/>
            <a:ext cx="3387012" cy="2789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Afbeeldingsresultaat voor inversion of control">
            <a:extLst>
              <a:ext uri="{FF2B5EF4-FFF2-40B4-BE49-F238E27FC236}">
                <a16:creationId xmlns:a16="http://schemas.microsoft.com/office/drawing/2014/main" id="{A43D1AA4-F4C9-41EB-8B1A-B89B4C521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3522114"/>
            <a:ext cx="3387012" cy="2314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0958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to register classes related to an interface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59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Unity,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Ninject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Castle Windsor,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StructureMap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Microsoft DI</a:t>
            </a:r>
          </a:p>
          <a:p>
            <a:r>
              <a:rPr lang="en-US" dirty="0"/>
              <a:t>Configuration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Spring.net,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r>
              <a:rPr lang="en-US" dirty="0"/>
              <a:t>Declarative (with attributes)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75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08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84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06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Ninject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32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Castle Windsor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IoC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IoC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1843856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Autofac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Open-source IoC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1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20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9B5DC09-DDE0-42C1-9554-E7CE1D22A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3939634"/>
            <a:ext cx="10515600" cy="1357296"/>
          </a:xfrm>
        </p:spPr>
        <p:txBody>
          <a:bodyPr/>
          <a:lstStyle/>
          <a:p>
            <a:r>
              <a:rPr lang="en-GB" dirty="0"/>
              <a:t>Focus on?</a:t>
            </a:r>
          </a:p>
          <a:p>
            <a:r>
              <a:rPr lang="en-GB" dirty="0"/>
              <a:t>Familiarity with .NET landscape?</a:t>
            </a:r>
          </a:p>
          <a:p>
            <a:r>
              <a:rPr lang="en-GB" dirty="0"/>
              <a:t>Experienced with IOC?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A91881-739B-4023-8D0C-7D9C8E5A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10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2053224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Size and licensing?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4A4C807-2879-497F-8F34-411F3B46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59" y="2367055"/>
            <a:ext cx="9593082" cy="290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21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Registration/configuration flavor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2C126C9-DF8B-4774-B61E-CE1B42E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2268165"/>
            <a:ext cx="11065199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82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2DD4165-E4C9-4459-A253-DC65563B0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4" y="1366660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99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2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23284115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Resolved instance kept until parent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Shared instance​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 request returns the same instance until container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Be careful with threads​</a:t>
            </a:r>
          </a:p>
          <a:p>
            <a:pPr fontAlgn="base"/>
            <a:r>
              <a:rPr lang="en-US" dirty="0"/>
              <a:t>Scoped</a:t>
            </a:r>
          </a:p>
          <a:p>
            <a:pPr marL="457200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Every http request</a:t>
            </a:r>
          </a:p>
          <a:p>
            <a:pPr marL="457200" lvl="1" fontAlgn="base"/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DbContext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9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How are objects coming from a container disposed?</a:t>
            </a:r>
          </a:p>
          <a:p>
            <a:pPr fontAlgn="base"/>
            <a:r>
              <a:rPr lang="en-US" dirty="0"/>
              <a:t>In a regular program the instance is garbage collected when out of scope </a:t>
            </a:r>
          </a:p>
          <a:p>
            <a:pPr fontAlgn="base"/>
            <a:r>
              <a:rPr lang="en-US" dirty="0"/>
              <a:t>In general the rule is only call Dispose() on object you are the owner</a:t>
            </a:r>
          </a:p>
          <a:p>
            <a:pPr marL="742315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Objects you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newed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fontAlgn="base"/>
            <a:r>
              <a:rPr lang="en-US" dirty="0"/>
              <a:t>You can not assume you are the only consumer of the object</a:t>
            </a:r>
          </a:p>
          <a:p>
            <a:pPr marL="342265" fontAlgn="base"/>
            <a:r>
              <a:rPr lang="en-US" dirty="0"/>
              <a:t>IoC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fontAlgn="base"/>
            <a:r>
              <a:rPr lang="en-US" dirty="0"/>
              <a:t>Or you can tell the container when to dispose by defining a scope if it is supported by the container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62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13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When your application grows the bootstrap code for DI also grows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	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Packing similar services together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Optional application futures (Plugin style)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08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What I don’t like here is scattering the DI containers code around in your code​</a:t>
            </a:r>
          </a:p>
          <a:p>
            <a:pPr marL="342265" fontAlgn="base"/>
            <a:r>
              <a:rPr lang="en-US" dirty="0"/>
              <a:t>The constructor with the most parameters ​ -&gt; greedy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E15A3-EC85-4B45-ABA0-1C756B5F6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6B879E-A554-4FA4-9F79-8F6C139AC2A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Just ask questions!</a:t>
            </a:r>
          </a:p>
          <a:p>
            <a:r>
              <a:rPr lang="en-GB" dirty="0"/>
              <a:t>Part 1: 13.00 – 17.00</a:t>
            </a:r>
          </a:p>
          <a:p>
            <a:r>
              <a:rPr lang="en-GB" dirty="0"/>
              <a:t>Part 2: 13.00-17.00</a:t>
            </a:r>
          </a:p>
          <a:p>
            <a:r>
              <a:rPr lang="en-GB" dirty="0"/>
              <a:t>Break in between? Just ask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r>
              <a:rPr lang="en-GB" dirty="0">
                <a:sym typeface="Wingdings" panose="05000000000000000000" pitchFamily="2" charset="2"/>
              </a:rPr>
              <a:t>Demo’s and slides on Bitbucket</a:t>
            </a:r>
          </a:p>
          <a:p>
            <a:r>
              <a:rPr lang="en-GB" dirty="0">
                <a:sym typeface="Wingdings" panose="05000000000000000000" pitchFamily="2" charset="2"/>
              </a:rPr>
              <a:t>Demo’s prepared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VS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Rider</a:t>
            </a:r>
            <a:endParaRPr lang="en-GB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.NET 6.0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.NET 4.8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856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</a:t>
            </a:r>
          </a:p>
          <a:p>
            <a:pPr fontAlgn="base"/>
            <a:r>
              <a:rPr lang="en-US" dirty="0"/>
              <a:t>Useful when your class is created at a certain moment in time by something else</a:t>
            </a:r>
          </a:p>
          <a:p>
            <a:pPr fontAlgn="base"/>
            <a:r>
              <a:rPr lang="en-US" dirty="0"/>
              <a:t>Remember! Only property injection is possible here, no construction injection</a:t>
            </a:r>
          </a:p>
        </p:txBody>
      </p:sp>
    </p:spTree>
    <p:extLst>
      <p:ext uri="{BB962C8B-B14F-4D97-AF65-F5344CB8AC3E}">
        <p14:creationId xmlns:p14="http://schemas.microsoft.com/office/powerpoint/2010/main" val="1729134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1B67C88-0564-41B5-8FBC-2DB08F44EC71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A4B143C-24D6-4E4C-945E-F734F3A2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BA40A40-9A31-4679-93BF-82FABDEC0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03" y="120886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65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ASP .NET Core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  <a:p>
            <a:pPr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588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</p:spTree>
    <p:extLst>
      <p:ext uri="{BB962C8B-B14F-4D97-AF65-F5344CB8AC3E}">
        <p14:creationId xmlns:p14="http://schemas.microsoft.com/office/powerpoint/2010/main" val="13121813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pbs.twimg.com/media/DD92JvdXsAEKEk9.jpg:large">
            <a:extLst>
              <a:ext uri="{FF2B5EF4-FFF2-40B4-BE49-F238E27FC236}">
                <a16:creationId xmlns:a16="http://schemas.microsoft.com/office/drawing/2014/main" id="{1586EF86-4634-4F6D-827B-6325E282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978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959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Only one registry -&gt; pay attention with concurrency​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3662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Seemann’s book and blogpost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http://blog.ploeh.dk/2010/02/03/ServiceLocatorisanAnti-Pattern/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24331905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</p:spTree>
    <p:extLst>
      <p:ext uri="{BB962C8B-B14F-4D97-AF65-F5344CB8AC3E}">
        <p14:creationId xmlns:p14="http://schemas.microsoft.com/office/powerpoint/2010/main" val="31186177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factory itself​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295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6372C91-CBD5-4751-A228-A0453D2D8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Make Test work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6C2CB2-E118-4ECF-9AD0-411D0CAE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factory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08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29514C7-903D-4294-8ED1-541F3C34F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Dependency inversion principle</a:t>
            </a:r>
          </a:p>
          <a:p>
            <a:r>
              <a:rPr lang="en-GB" dirty="0"/>
              <a:t>High level modules should not depend on low level modules</a:t>
            </a:r>
          </a:p>
          <a:p>
            <a:r>
              <a:rPr lang="en-GB" dirty="0"/>
              <a:t>Modules should depend on abstractions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014BE23-63FB-493B-A73D-EDBA10E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</a:t>
            </a:r>
            <a:r>
              <a:rPr lang="en-GB" dirty="0">
                <a:solidFill>
                  <a:srgbClr val="E9531D"/>
                </a:solidFill>
              </a:rPr>
              <a:t>D</a:t>
            </a:r>
            <a:endParaRPr lang="en-US" dirty="0">
              <a:solidFill>
                <a:srgbClr val="E953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513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most part, all accomplish the same thing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7498052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4884912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0BA9F8-CBAD-4982-B5A9-686127B5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1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4A775F-CB46-4F77-BCA3-5B6E7152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51" y="172085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785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47A17BC3-D66D-42BA-884B-2CDD0B63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976" y="1321887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8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Utility projects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scattered all over the application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136164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031137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Publisher is a </a:t>
            </a:r>
            <a:r>
              <a:rPr lang="nl-BE" dirty="0" err="1">
                <a:solidFill>
                  <a:schemeClr val="bg1"/>
                </a:solidFill>
              </a:rPr>
              <a:t>developer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lot's</a:t>
            </a:r>
            <a:r>
              <a:rPr lang="nl-BE" dirty="0">
                <a:solidFill>
                  <a:schemeClr val="bg1"/>
                </a:solidFill>
              </a:rPr>
              <a:t> of </a:t>
            </a:r>
            <a:r>
              <a:rPr lang="nl-BE" dirty="0" err="1">
                <a:solidFill>
                  <a:schemeClr val="bg1"/>
                </a:solidFill>
              </a:rPr>
              <a:t>experience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much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responsability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for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developers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Best approach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Problems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get 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work</a:t>
            </a:r>
            <a:r>
              <a:rPr lang="nl-BE" dirty="0">
                <a:solidFill>
                  <a:schemeClr val="bg1"/>
                </a:solidFill>
              </a:rPr>
              <a:t>(</a:t>
            </a:r>
            <a:r>
              <a:rPr lang="nl-BE" dirty="0" err="1">
                <a:solidFill>
                  <a:schemeClr val="bg1"/>
                </a:solidFill>
              </a:rPr>
              <a:t>installation</a:t>
            </a:r>
            <a:r>
              <a:rPr lang="nl-BE" dirty="0">
                <a:solidFill>
                  <a:schemeClr val="bg1"/>
                </a:solidFill>
              </a:rPr>
              <a:t>, </a:t>
            </a:r>
            <a:r>
              <a:rPr lang="nl-BE" dirty="0" err="1">
                <a:solidFill>
                  <a:schemeClr val="bg1"/>
                </a:solidFill>
              </a:rPr>
              <a:t>errors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recipe</a:t>
            </a:r>
            <a:r>
              <a:rPr lang="nl-BE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Developers 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decide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put logic in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UI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5707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How are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linked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each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?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belong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together</a:t>
            </a:r>
            <a:r>
              <a:rPr lang="nl-BE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292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3041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00F6-7A6C-4F21-A3DF-93393B49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for today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9EC21B-015F-4AE7-9500-0D4D414D7D9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Dependencies and coupling</a:t>
            </a:r>
          </a:p>
          <a:p>
            <a:r>
              <a:rPr lang="en-GB" dirty="0"/>
              <a:t>DI principles + IOC containers</a:t>
            </a:r>
          </a:p>
          <a:p>
            <a:r>
              <a:rPr lang="en-GB" dirty="0"/>
              <a:t>Service locators</a:t>
            </a:r>
          </a:p>
          <a:p>
            <a:r>
              <a:rPr lang="en-GB" dirty="0"/>
              <a:t>Other techniques for object creation</a:t>
            </a:r>
          </a:p>
          <a:p>
            <a:r>
              <a:rPr lang="en-GB" dirty="0"/>
              <a:t>Architectural styles built around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6626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4" y="692061"/>
            <a:ext cx="8829531" cy="438665"/>
          </a:xfrm>
        </p:spPr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A629892-09B0-4E10-82C5-4FB387F4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4" y="1269904"/>
            <a:ext cx="6431252" cy="46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6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223032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088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18590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http://jeffreypalermo.com/blog/the-onion-architecture-part-1/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http://jeffreypalermo.com/blog/the-onion-architecture-part-2/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http://jeffreypalermo.com/blog/the-onion-architecture-part-3/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http://jeffreypalermo.com/blog/onion-architecture-part-4-after-four-years/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4151397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816D3B-CC86-4EF1-AA2B-84C79D89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3" y="624460"/>
            <a:ext cx="7948453" cy="560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32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358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​, </a:t>
            </a:r>
            <a:r>
              <a:rPr lang="en-US" dirty="0" err="1"/>
              <a:t>gRPC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49986930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503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27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03416B35-0663-4692-A2CE-FE6DECC434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850571" y="1357981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001C172F-15A7-4194-B5E9-A6B29715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812" b="10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91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poetry reader</a:t>
            </a:r>
          </a:p>
        </p:txBody>
      </p:sp>
    </p:spTree>
    <p:extLst>
      <p:ext uri="{BB962C8B-B14F-4D97-AF65-F5344CB8AC3E}">
        <p14:creationId xmlns:p14="http://schemas.microsoft.com/office/powerpoint/2010/main" val="29596364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147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1857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 dirty="0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09965628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Learning journey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https://www.youtube.com/user/IAmTimCorey/videos</a:t>
            </a:r>
            <a:r>
              <a:rPr lang="en-US" dirty="0"/>
              <a:t> (</a:t>
            </a:r>
            <a:r>
              <a:rPr lang="en-US" dirty="0" err="1"/>
              <a:t>IAmTimCore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https://www.pluralsight.com/courses/inversion-of-control</a:t>
            </a:r>
            <a:r>
              <a:rPr lang="en-US" dirty="0"/>
              <a:t> (</a:t>
            </a:r>
            <a:r>
              <a:rPr lang="en-US" dirty="0" err="1"/>
              <a:t>PluralSight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https://channel9.msdn.com/Shows/Visual-Studio-Toolbox/Dependency-Injection</a:t>
            </a:r>
            <a:r>
              <a:rPr lang="en-US" dirty="0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https://www.youtube.com/watch?v=th4AgBcrEHA</a:t>
            </a:r>
            <a:r>
              <a:rPr lang="en-US" dirty="0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https://dzone.com/articles/hexagonal-architecture-is-powerful</a:t>
            </a:r>
            <a:r>
              <a:rPr lang="en-US" dirty="0"/>
              <a:t> (</a:t>
            </a:r>
            <a:r>
              <a:rPr lang="en-US" dirty="0" err="1"/>
              <a:t>Dzone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https://jeffreypalermo.com/2008/07/the-onion-architecture-part-1/</a:t>
            </a:r>
            <a:r>
              <a:rPr lang="en-US" dirty="0"/>
              <a:t> (Jeffrey Palermo)</a:t>
            </a:r>
          </a:p>
          <a:p>
            <a:pPr marL="342265" indent="-342265"/>
            <a:r>
              <a:rPr lang="en-US" sz="19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https://youtu.be/IAcxetnsiCQ</a:t>
            </a:r>
            <a:r>
              <a:rPr lang="en-US" sz="1900" dirty="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B405B22-3D55-4989-95FB-42783CEE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1298717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100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854CD38-0842-4D49-BC02-786745056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1411473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49594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3" id="{2546C19D-91F2-1944-9342-400447D981D9}" vid="{8EA44C01-04B1-234F-9DAB-B171A3C495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lgemeen document" ma:contentTypeID="0x01010020A4786EB02F0048A931E391524AFCF800F04D0C736EAAA144A162CB0A954C483D" ma:contentTypeVersion="14" ma:contentTypeDescription="Create a new document." ma:contentTypeScope="" ma:versionID="9bf20fae74b8fa4b078751662a08a33f">
  <xsd:schema xmlns:xsd="http://www.w3.org/2001/XMLSchema" xmlns:xs="http://www.w3.org/2001/XMLSchema" xmlns:p="http://schemas.microsoft.com/office/2006/metadata/properties" xmlns:ns2="51ae2220-a131-4b86-976a-ffb99d33527b" xmlns:ns3="03ee1ef6-c014-4d11-9f9c-3b8993edb078" targetNamespace="http://schemas.microsoft.com/office/2006/metadata/properties" ma:root="true" ma:fieldsID="caa38d4bac36a126df88bcd0981d7651" ns2:_="" ns3:_="">
    <xsd:import namespace="51ae2220-a131-4b86-976a-ffb99d33527b"/>
    <xsd:import namespace="03ee1ef6-c014-4d11-9f9c-3b8993edb078"/>
    <xsd:element name="properties">
      <xsd:complexType>
        <xsd:sequence>
          <xsd:element name="documentManagement">
            <xsd:complexType>
              <xsd:all>
                <xsd:element ref="ns2:CategorieDocument"/>
                <xsd:element ref="ns2:SubcategorieDocument"/>
                <xsd:element ref="ns3:MediaServiceDateTaken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2220-a131-4b86-976a-ffb99d33527b" elementFormDefault="qualified">
    <xsd:import namespace="http://schemas.microsoft.com/office/2006/documentManagement/types"/>
    <xsd:import namespace="http://schemas.microsoft.com/office/infopath/2007/PartnerControls"/>
    <xsd:element name="CategorieDocument" ma:index="2" ma:displayName="CategorieDocument" ma:list="{fd37d720-2fcf-4ea1-8642-52b556ae3cde}" ma:internalName="CategorieDocument" ma:readOnly="false" ma:showField="Title" ma:web="51ae2220-a131-4b86-976a-ffb99d33527b">
      <xsd:simpleType>
        <xsd:restriction base="dms:Lookup"/>
      </xsd:simpleType>
    </xsd:element>
    <xsd:element name="SubcategorieDocument" ma:index="3" ma:displayName="SubcategorieDocument" ma:list="{ad5940a4-72fa-4af7-8f26-8c0d4a288a3c}" ma:internalName="SubcategorieDocument" ma:readOnly="false" ma:showField="Title" ma:web="51ae2220-a131-4b86-976a-ffb99d33527b">
      <xsd:simpleType>
        <xsd:restriction base="dms:Lookup"/>
      </xsd:simpleType>
    </xsd:element>
    <xsd:element name="SharedWithUsers" ma:index="11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e1ef6-c014-4d11-9f9c-3b8993edb0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bcategorieDocument xmlns="51ae2220-a131-4b86-976a-ffb99d33527b">13</SubcategorieDocument>
    <CategorieDocument xmlns="51ae2220-a131-4b86-976a-ffb99d33527b">16</CategorieDocument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18E09A-4F9D-4388-B348-E9D30D9B12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ae2220-a131-4b86-976a-ffb99d33527b"/>
    <ds:schemaRef ds:uri="03ee1ef6-c014-4d11-9f9c-3b8993edb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EDDF77-42A0-4CA7-95CB-846A47F35EE3}">
  <ds:schemaRefs>
    <ds:schemaRef ds:uri="http://schemas.microsoft.com/office/2006/metadata/properties"/>
    <ds:schemaRef ds:uri="http://schemas.microsoft.com/office/infopath/2007/PartnerControls"/>
    <ds:schemaRef ds:uri="51ae2220-a131-4b86-976a-ffb99d33527b"/>
  </ds:schemaRefs>
</ds:datastoreItem>
</file>

<file path=customXml/itemProps3.xml><?xml version="1.0" encoding="utf-8"?>
<ds:datastoreItem xmlns:ds="http://schemas.openxmlformats.org/officeDocument/2006/customXml" ds:itemID="{BFEA0E2B-E075-488F-ADB2-9C4A3C3552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Axxes-PPT-Sjabloon-16.9 (1)</Template>
  <TotalTime>120</TotalTime>
  <Words>2369</Words>
  <Application>Microsoft Macintosh PowerPoint</Application>
  <PresentationFormat>Widescreen</PresentationFormat>
  <Paragraphs>369</Paragraphs>
  <Slides>75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3" baseType="lpstr">
      <vt:lpstr>Arial</vt:lpstr>
      <vt:lpstr>Calibri</vt:lpstr>
      <vt:lpstr>Calibri Light</vt:lpstr>
      <vt:lpstr>Objektiv Mk1</vt:lpstr>
      <vt:lpstr>Objektiv Mk1 Light</vt:lpstr>
      <vt:lpstr>Objektiv Mk1 Medium</vt:lpstr>
      <vt:lpstr>Objektiv Mk1 Thin</vt:lpstr>
      <vt:lpstr>Kantoorthema</vt:lpstr>
      <vt:lpstr>Dependency Injection</vt:lpstr>
      <vt:lpstr>Who am I?</vt:lpstr>
      <vt:lpstr>Who are you?</vt:lpstr>
      <vt:lpstr>Practical</vt:lpstr>
      <vt:lpstr>SOLID</vt:lpstr>
      <vt:lpstr>Agenda for today</vt:lpstr>
      <vt:lpstr>.NET App models</vt:lpstr>
      <vt:lpstr>.NET App models</vt:lpstr>
      <vt:lpstr>.NET App models</vt:lpstr>
      <vt:lpstr>.NET App models</vt:lpstr>
      <vt:lpstr>ASP .NET Core</vt:lpstr>
      <vt:lpstr>Inversion of control isn’t hard</vt:lpstr>
      <vt:lpstr>Why coupling is bad? </vt:lpstr>
      <vt:lpstr>Embrace abstraction</vt:lpstr>
      <vt:lpstr>Embrace abstraction</vt:lpstr>
      <vt:lpstr>Remember this</vt:lpstr>
      <vt:lpstr>Embrace abstraction</vt:lpstr>
      <vt:lpstr>Embrace abstraction</vt:lpstr>
      <vt:lpstr>Demo DI.Essentials.Coupled, DI.Essentials.Abstraction, DI.Essentials.UnitTests</vt:lpstr>
      <vt:lpstr>Object creation (IOC)</vt:lpstr>
      <vt:lpstr>DI container</vt:lpstr>
      <vt:lpstr>DI container</vt:lpstr>
      <vt:lpstr>DI container</vt:lpstr>
      <vt:lpstr>DI container</vt:lpstr>
      <vt:lpstr>Demo PoorMansContainer</vt:lpstr>
      <vt:lpstr>Ninject</vt:lpstr>
      <vt:lpstr>Castle Windsor</vt:lpstr>
      <vt:lpstr>Autofac</vt:lpstr>
      <vt:lpstr>Microsoft Dependency Injection</vt:lpstr>
      <vt:lpstr>Demo DI.Containers.*</vt:lpstr>
      <vt:lpstr>Which container?</vt:lpstr>
      <vt:lpstr>Which container?</vt:lpstr>
      <vt:lpstr>Benchmarks</vt:lpstr>
      <vt:lpstr>Which container?</vt:lpstr>
      <vt:lpstr>Instance lifetime</vt:lpstr>
      <vt:lpstr>Instance lifetime</vt:lpstr>
      <vt:lpstr>Instance lifetime</vt:lpstr>
      <vt:lpstr>Modules</vt:lpstr>
      <vt:lpstr>Multiple constructors</vt:lpstr>
      <vt:lpstr>Post-construction resolve</vt:lpstr>
      <vt:lpstr>PowerPoint Presentation</vt:lpstr>
      <vt:lpstr>ASP .NET Core</vt:lpstr>
      <vt:lpstr>Demo ASP Net Core DI</vt:lpstr>
      <vt:lpstr>PowerPoint Presentation</vt:lpstr>
      <vt:lpstr>Service locator</vt:lpstr>
      <vt:lpstr>Service locator anti-pattern</vt:lpstr>
      <vt:lpstr>Demo service locator</vt:lpstr>
      <vt:lpstr>Factory pattern</vt:lpstr>
      <vt:lpstr>Demo factory pattern</vt:lpstr>
      <vt:lpstr>Conclusion</vt:lpstr>
      <vt:lpstr>The problem</vt:lpstr>
      <vt:lpstr>PowerPoint Presentation</vt:lpstr>
      <vt:lpstr>PowerPoint Presentation</vt:lpstr>
      <vt:lpstr>PowerPoint Presentation</vt:lpstr>
      <vt:lpstr>Because</vt:lpstr>
      <vt:lpstr>A good solution</vt:lpstr>
      <vt:lpstr>Companies try to solve this in different ways</vt:lpstr>
      <vt:lpstr>Architectural patterns</vt:lpstr>
      <vt:lpstr>3-tier architecture</vt:lpstr>
      <vt:lpstr>First answer on cohesion and coupling: 3 layered architecture</vt:lpstr>
      <vt:lpstr>3 layered architecture</vt:lpstr>
      <vt:lpstr>3 layered architecture</vt:lpstr>
      <vt:lpstr>Onion architecture</vt:lpstr>
      <vt:lpstr>Onion architecture</vt:lpstr>
      <vt:lpstr>PowerPoint Presentation</vt:lpstr>
      <vt:lpstr>Onion architecture</vt:lpstr>
      <vt:lpstr>Onion architecture</vt:lpstr>
      <vt:lpstr>Onion architecture</vt:lpstr>
      <vt:lpstr>Onion architecture</vt:lpstr>
      <vt:lpstr>PowerPoint Presentation</vt:lpstr>
      <vt:lpstr>Demo poetry reader</vt:lpstr>
      <vt:lpstr>Onion architecture</vt:lpstr>
      <vt:lpstr>Excercises</vt:lpstr>
      <vt:lpstr>Conclusion</vt:lpstr>
      <vt:lpstr>Learning 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Dependency Injection</dc:title>
  <dc:creator>Lode Kennes</dc:creator>
  <cp:lastModifiedBy>Lode Kennes</cp:lastModifiedBy>
  <cp:revision>10</cp:revision>
  <dcterms:created xsi:type="dcterms:W3CDTF">2021-08-25T19:34:48Z</dcterms:created>
  <dcterms:modified xsi:type="dcterms:W3CDTF">2022-08-25T08:07:02Z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0x01010020A4786EB02F0048A931E391524AFCF800F04D0C736EAAA144A162CB0A954C483D</vt:lpwstr>
  </property>
</Properties>
</file>

<file path=docProps/thumbnail.jpeg>
</file>